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notesSlides/notesSlide6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15"/>
  </p:notesMasterIdLst>
  <p:sldIdLst>
    <p:sldId id="718" r:id="rId2"/>
    <p:sldId id="725" r:id="rId3"/>
    <p:sldId id="731" r:id="rId4"/>
    <p:sldId id="726" r:id="rId5"/>
    <p:sldId id="712" r:id="rId6"/>
    <p:sldId id="728" r:id="rId7"/>
    <p:sldId id="717" r:id="rId8"/>
    <p:sldId id="729" r:id="rId9"/>
    <p:sldId id="730" r:id="rId10"/>
    <p:sldId id="727" r:id="rId11"/>
    <p:sldId id="555" r:id="rId12"/>
    <p:sldId id="740" r:id="rId13"/>
    <p:sldId id="724" r:id="rId14"/>
    <p:sldId id="721" r:id="rId15"/>
    <p:sldId id="739" r:id="rId16"/>
    <p:sldId id="736" r:id="rId17"/>
    <p:sldId id="737" r:id="rId18"/>
    <p:sldId id="738" r:id="rId19"/>
    <p:sldId id="722" r:id="rId20"/>
    <p:sldId id="715" r:id="rId21"/>
    <p:sldId id="716" r:id="rId22"/>
    <p:sldId id="713" r:id="rId23"/>
    <p:sldId id="714" r:id="rId24"/>
    <p:sldId id="723" r:id="rId25"/>
    <p:sldId id="600" r:id="rId26"/>
    <p:sldId id="734" r:id="rId27"/>
    <p:sldId id="685" r:id="rId28"/>
    <p:sldId id="684" r:id="rId29"/>
    <p:sldId id="573" r:id="rId30"/>
    <p:sldId id="574" r:id="rId31"/>
    <p:sldId id="688" r:id="rId32"/>
    <p:sldId id="692" r:id="rId33"/>
    <p:sldId id="693" r:id="rId34"/>
    <p:sldId id="696" r:id="rId35"/>
    <p:sldId id="697" r:id="rId36"/>
    <p:sldId id="698" r:id="rId37"/>
    <p:sldId id="699" r:id="rId38"/>
    <p:sldId id="700" r:id="rId39"/>
    <p:sldId id="701" r:id="rId40"/>
    <p:sldId id="703" r:id="rId41"/>
    <p:sldId id="705" r:id="rId42"/>
    <p:sldId id="706" r:id="rId43"/>
    <p:sldId id="707" r:id="rId44"/>
    <p:sldId id="710" r:id="rId45"/>
    <p:sldId id="580" r:id="rId46"/>
    <p:sldId id="581" r:id="rId47"/>
    <p:sldId id="582" r:id="rId48"/>
    <p:sldId id="733" r:id="rId49"/>
    <p:sldId id="429" r:id="rId50"/>
    <p:sldId id="735" r:id="rId51"/>
    <p:sldId id="631" r:id="rId52"/>
    <p:sldId id="632" r:id="rId53"/>
    <p:sldId id="604" r:id="rId54"/>
    <p:sldId id="605" r:id="rId55"/>
    <p:sldId id="606" r:id="rId56"/>
    <p:sldId id="256" r:id="rId57"/>
    <p:sldId id="257" r:id="rId58"/>
    <p:sldId id="324" r:id="rId59"/>
    <p:sldId id="314" r:id="rId60"/>
    <p:sldId id="553" r:id="rId61"/>
    <p:sldId id="554" r:id="rId62"/>
    <p:sldId id="523" r:id="rId63"/>
    <p:sldId id="305" r:id="rId64"/>
    <p:sldId id="322" r:id="rId65"/>
    <p:sldId id="325" r:id="rId66"/>
    <p:sldId id="487" r:id="rId67"/>
    <p:sldId id="319" r:id="rId68"/>
    <p:sldId id="560" r:id="rId69"/>
    <p:sldId id="536" r:id="rId70"/>
    <p:sldId id="537" r:id="rId71"/>
    <p:sldId id="549" r:id="rId72"/>
    <p:sldId id="484" r:id="rId73"/>
    <p:sldId id="485" r:id="rId74"/>
    <p:sldId id="559" r:id="rId75"/>
    <p:sldId id="538" r:id="rId76"/>
    <p:sldId id="539" r:id="rId77"/>
    <p:sldId id="540" r:id="rId78"/>
    <p:sldId id="541" r:id="rId79"/>
    <p:sldId id="542" r:id="rId80"/>
    <p:sldId id="543" r:id="rId81"/>
    <p:sldId id="545" r:id="rId82"/>
    <p:sldId id="546" r:id="rId83"/>
    <p:sldId id="571" r:id="rId84"/>
    <p:sldId id="572" r:id="rId85"/>
    <p:sldId id="583" r:id="rId86"/>
    <p:sldId id="584" r:id="rId87"/>
    <p:sldId id="585" r:id="rId88"/>
    <p:sldId id="586" r:id="rId89"/>
    <p:sldId id="587" r:id="rId90"/>
    <p:sldId id="588" r:id="rId91"/>
    <p:sldId id="589" r:id="rId92"/>
    <p:sldId id="590" r:id="rId93"/>
    <p:sldId id="591" r:id="rId94"/>
    <p:sldId id="592" r:id="rId95"/>
    <p:sldId id="594" r:id="rId96"/>
    <p:sldId id="595" r:id="rId97"/>
    <p:sldId id="596" r:id="rId98"/>
    <p:sldId id="603" r:id="rId99"/>
    <p:sldId id="607" r:id="rId100"/>
    <p:sldId id="608" r:id="rId101"/>
    <p:sldId id="609" r:id="rId102"/>
    <p:sldId id="612" r:id="rId103"/>
    <p:sldId id="613" r:id="rId104"/>
    <p:sldId id="614" r:id="rId105"/>
    <p:sldId id="625" r:id="rId106"/>
    <p:sldId id="732" r:id="rId107"/>
    <p:sldId id="646" r:id="rId108"/>
    <p:sldId id="647" r:id="rId109"/>
    <p:sldId id="649" r:id="rId110"/>
    <p:sldId id="653" r:id="rId111"/>
    <p:sldId id="654" r:id="rId112"/>
    <p:sldId id="668" r:id="rId113"/>
    <p:sldId id="702" r:id="rId114"/>
  </p:sldIdLst>
  <p:sldSz cx="12192000" cy="6858000"/>
  <p:notesSz cx="6858000" cy="9144000"/>
  <p:custDataLst>
    <p:tags r:id="rId1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4" autoAdjust="0"/>
    <p:restoredTop sz="78786" autoAdjust="0"/>
  </p:normalViewPr>
  <p:slideViewPr>
    <p:cSldViewPr snapToGrid="0">
      <p:cViewPr>
        <p:scale>
          <a:sx n="35" d="100"/>
          <a:sy n="35" d="100"/>
        </p:scale>
        <p:origin x="370" y="689"/>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50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56</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60</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61</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62</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74</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75</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77</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88</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90</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91</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98</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103</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104</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107</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108</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109</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111</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112</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5/21/2021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5/21/2021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5/21/2021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1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2.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59.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5" Type="http://schemas.openxmlformats.org/officeDocument/2006/relationships/hyperlink" Target="https://researchguides.uic.edu/data" TargetMode="External"/><Relationship Id="rId4" Type="http://schemas.openxmlformats.org/officeDocument/2006/relationships/hyperlink" Target="https://data.cityofchicago.org/Transportation/Traffic-Crashes-Crashes/85ca-t3i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4.png"/><Relationship Id="rId4"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8.png"/><Relationship Id="rId4" Type="http://schemas.openxmlformats.org/officeDocument/2006/relationships/notesSlide" Target="../notesSlides/notesSlide3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8.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95509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r>
              <a:rPr lang="en-US" dirty="0"/>
              <a:t>Conceptual reminder</a:t>
            </a:r>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435843" y="2020166"/>
            <a:ext cx="11519607" cy="3776065"/>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Excel, Data Management, and Stats Concepts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p:txBody>
          <a:bodyPr/>
          <a:lstStyle/>
          <a:p>
            <a:r>
              <a:rPr lang="en-US" dirty="0"/>
              <a:t>Went to </a:t>
            </a:r>
            <a:r>
              <a:rPr lang="en-US" dirty="0">
                <a:hlinkClick r:id="rId2"/>
              </a:rPr>
              <a:t>Chicago Data Portal</a:t>
            </a:r>
            <a:endParaRPr lang="en-US" dirty="0"/>
          </a:p>
          <a:p>
            <a:pPr lvl="1"/>
            <a:r>
              <a:rPr lang="en-US" dirty="0"/>
              <a:t>Chicago data portal also has a </a:t>
            </a:r>
            <a:r>
              <a:rPr lang="en-US" dirty="0">
                <a:hlinkClick r:id="rId3"/>
              </a:rPr>
              <a:t>github</a:t>
            </a:r>
            <a:endParaRPr lang="en-US" dirty="0"/>
          </a:p>
          <a:p>
            <a:r>
              <a:rPr lang="en-US" dirty="0"/>
              <a:t>Downloaded </a:t>
            </a:r>
            <a:r>
              <a:rPr lang="en-US" dirty="0">
                <a:hlinkClick r:id="rId4"/>
              </a:rPr>
              <a:t>Traffic Crashes Dataset </a:t>
            </a:r>
            <a:endParaRPr lang="en-US" dirty="0"/>
          </a:p>
          <a:p>
            <a:r>
              <a:rPr lang="en-US" dirty="0"/>
              <a:t>It was large so I deleted all observations before 2019 and columns that were unnecessary for the class examples.</a:t>
            </a:r>
          </a:p>
          <a:p>
            <a:endParaRPr lang="en-US" dirty="0"/>
          </a:p>
          <a:p>
            <a:endParaRPr lang="en-US" dirty="0"/>
          </a:p>
          <a:p>
            <a:r>
              <a:rPr lang="en-US" dirty="0"/>
              <a:t>UIC has links to tons of great resources: </a:t>
            </a:r>
            <a:r>
              <a:rPr lang="en-US" dirty="0">
                <a:hlinkClick r:id="rId5"/>
              </a:rPr>
              <a:t>https://researchguides.uic.edu/data</a:t>
            </a:r>
            <a:endParaRPr lang="en-US" dirty="0"/>
          </a:p>
          <a:p>
            <a:r>
              <a:rPr lang="en-US" dirty="0"/>
              <a:t>- data.gov</a:t>
            </a:r>
          </a:p>
        </p:txBody>
      </p:sp>
    </p:spTree>
    <p:extLst>
      <p:ext uri="{BB962C8B-B14F-4D97-AF65-F5344CB8AC3E}">
        <p14:creationId xmlns:p14="http://schemas.microsoft.com/office/powerpoint/2010/main" val="355990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On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r>
              <a:rPr lang="en-US" dirty="0"/>
              <a:t>[Include the link for the college software website here and in the syllabus] </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3301123" y="180693"/>
            <a:ext cx="5589754" cy="6496613"/>
          </a:xfrm>
          <a:prstGeom prst="rect">
            <a:avLst/>
          </a:prstGeom>
        </p:spPr>
      </p:pic>
    </p:spTree>
    <p:extLst>
      <p:ext uri="{BB962C8B-B14F-4D97-AF65-F5344CB8AC3E}">
        <p14:creationId xmlns:p14="http://schemas.microsoft.com/office/powerpoint/2010/main" val="41400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 and Use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p:txBody>
          <a:bodyPr/>
          <a:lstStyle/>
          <a:p>
            <a:pPr marL="0" indent="0">
              <a:buNone/>
            </a:pPr>
            <a:r>
              <a:rPr lang="en-US" dirty="0"/>
              <a:t>Github, data.gov, </a:t>
            </a:r>
            <a:r>
              <a:rPr lang="en-US" dirty="0" err="1"/>
              <a:t>chicago</a:t>
            </a:r>
            <a:r>
              <a:rPr lang="en-US" dirty="0"/>
              <a:t>  data portal, federal government websites</a:t>
            </a:r>
          </a:p>
          <a:p>
            <a:endParaRPr lang="en-US" dirty="0"/>
          </a:p>
        </p:txBody>
      </p:sp>
    </p:spTree>
    <p:extLst>
      <p:ext uri="{BB962C8B-B14F-4D97-AF65-F5344CB8AC3E}">
        <p14:creationId xmlns:p14="http://schemas.microsoft.com/office/powerpoint/2010/main" val="3446406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r>
              <a:rPr lang="en-US" dirty="0"/>
              <a:t>Later in the course, we will open data in R</a:t>
            </a:r>
          </a:p>
          <a:p>
            <a:endParaRPr lang="en-US" dirty="0"/>
          </a:p>
          <a:p>
            <a:r>
              <a:rPr lang="en-US" dirty="0"/>
              <a:t>Common file types</a:t>
            </a:r>
          </a:p>
          <a:p>
            <a:r>
              <a:rPr lang="en-US" dirty="0"/>
              <a:t>.csv</a:t>
            </a:r>
          </a:p>
          <a:p>
            <a:r>
              <a:rPr lang="en-US" dirty="0"/>
              <a:t>.xlsx</a:t>
            </a:r>
          </a:p>
          <a:p>
            <a:r>
              <a:rPr lang="en-US" dirty="0"/>
              <a:t>. txt (tabular, delineated, etc.)</a:t>
            </a:r>
          </a:p>
          <a:p>
            <a:endParaRPr lang="en-US" dirty="0"/>
          </a:p>
          <a:p>
            <a:endParaRPr lang="en-US" dirty="0"/>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Text 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lstStyle/>
          <a:p>
            <a:r>
              <a:rPr lang="en-US" dirty="0"/>
              <a:t>Look at your file. How is it formatted?</a:t>
            </a:r>
          </a:p>
          <a:p>
            <a:r>
              <a:rPr lang="en-US" dirty="0"/>
              <a:t>Is data separated by commas, spaces, semi colons? </a:t>
            </a:r>
          </a:p>
          <a:p>
            <a:r>
              <a:rPr lang="en-US" dirty="0"/>
              <a:t>Import data…</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69316</TotalTime>
  <Words>10615</Words>
  <Application>Microsoft Office PowerPoint</Application>
  <PresentationFormat>Widescreen</PresentationFormat>
  <Paragraphs>1051</Paragraphs>
  <Slides>113</Slides>
  <Notes>63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Arial</vt:lpstr>
      <vt:lpstr>Calibri</vt:lpstr>
      <vt:lpstr>Calibri Light</vt:lpstr>
      <vt:lpstr>Cambria Math</vt:lpstr>
      <vt:lpstr>Consolas</vt:lpstr>
      <vt:lpstr>LMRoman10-Regular-Identity-H</vt:lpstr>
      <vt:lpstr>Segoe UI</vt:lpstr>
      <vt:lpstr>Segoe UI Semilight</vt:lpstr>
      <vt:lpstr>Symbol</vt:lpstr>
      <vt:lpstr>Times New Roman</vt:lpstr>
      <vt:lpstr>Wingdings</vt:lpstr>
      <vt:lpstr>Retrospect</vt:lpstr>
      <vt:lpstr>Introduction</vt:lpstr>
      <vt:lpstr>Syllabus</vt:lpstr>
      <vt:lpstr>Excel is Free through UIC</vt:lpstr>
      <vt:lpstr>Framing</vt:lpstr>
      <vt:lpstr>PowerPoint Presentation</vt:lpstr>
      <vt:lpstr>Discussion</vt:lpstr>
      <vt:lpstr>Access and Use Public Data</vt:lpstr>
      <vt:lpstr>Opening data in Excel</vt:lpstr>
      <vt:lpstr>Text Files in Excel</vt:lpstr>
      <vt:lpstr>“Good” vs. “Bad” data</vt:lpstr>
      <vt:lpstr>Conceptual reminder</vt:lpstr>
      <vt:lpstr>Avoiding bad graphs</vt:lpstr>
      <vt:lpstr>Excel, Data Management, and Stats Concepts</vt:lpstr>
      <vt:lpstr>Chicago Traffic Accident Data</vt:lpstr>
      <vt:lpstr>Texas Winter Storm</vt:lpstr>
      <vt:lpstr>PowerPoint Presentation</vt:lpstr>
      <vt:lpstr>PowerPoint Presentation</vt:lpstr>
      <vt:lpstr>PowerPoint Presentation</vt:lpstr>
      <vt:lpstr>Crashes – Descriptive Statistics</vt:lpstr>
      <vt:lpstr>Separating Information from One Cell</vt:lpstr>
      <vt:lpstr>Combining Cells in Excel</vt:lpstr>
      <vt:lpstr>Crashes - Exploratory Graphs</vt:lpstr>
      <vt:lpstr>Explanatory Graphs</vt:lpstr>
      <vt:lpstr>Central Tendency</vt:lpstr>
      <vt:lpstr>Types of Variables</vt:lpstr>
      <vt:lpstr>Manipulating Data</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316</cp:revision>
  <dcterms:created xsi:type="dcterms:W3CDTF">2019-08-14T15:01:52Z</dcterms:created>
  <dcterms:modified xsi:type="dcterms:W3CDTF">2021-05-23T04:54:00Z</dcterms:modified>
</cp:coreProperties>
</file>